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322" r:id="rId2"/>
    <p:sldId id="427" r:id="rId3"/>
    <p:sldId id="428" r:id="rId4"/>
    <p:sldId id="429" r:id="rId5"/>
    <p:sldId id="430" r:id="rId6"/>
    <p:sldId id="431" r:id="rId7"/>
    <p:sldId id="341" r:id="rId8"/>
    <p:sldId id="342" r:id="rId9"/>
    <p:sldId id="421" r:id="rId10"/>
    <p:sldId id="360" r:id="rId11"/>
    <p:sldId id="350" r:id="rId12"/>
    <p:sldId id="361" r:id="rId13"/>
    <p:sldId id="362" r:id="rId14"/>
    <p:sldId id="423" r:id="rId15"/>
    <p:sldId id="422" r:id="rId16"/>
    <p:sldId id="424" r:id="rId17"/>
    <p:sldId id="363" r:id="rId18"/>
    <p:sldId id="365" r:id="rId19"/>
    <p:sldId id="364" r:id="rId20"/>
    <p:sldId id="366" r:id="rId21"/>
    <p:sldId id="425" r:id="rId22"/>
    <p:sldId id="367" r:id="rId23"/>
    <p:sldId id="370" r:id="rId24"/>
    <p:sldId id="357" r:id="rId25"/>
    <p:sldId id="406" r:id="rId26"/>
    <p:sldId id="432" r:id="rId27"/>
    <p:sldId id="371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ânia Mara Francisco" initials="TM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008000"/>
    <a:srgbClr val="F4FF89"/>
    <a:srgbClr val="E7ED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>
      <p:cViewPr varScale="1">
        <p:scale>
          <a:sx n="74" d="100"/>
          <a:sy n="74" d="100"/>
        </p:scale>
        <p:origin x="13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&#226;niaMara\Documents\OR&#199;AMENTO%20ESTUDOS\DIRETORES\CURVA%202009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&#226;niaMara\Downloads\Execu&#231;&#227;o%20or&#231;ament&#225;ria%20dez%2014%20fechado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&#226;niaMara\Documents\OR&#199;AMENTO%20ESTUDOS\ANALISE%20REUNIAOExecu&#231;&#227;o%20or&#231;ament&#225;ria%20nov%201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&#226;niaMara\Downloads\Consolida&#231;&#227;o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&#226;niaMara\Downloads\Consolida&#231;&#227;o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&#226;niaMara\Downloads\Acompanhamento_consumo_&#225;gua_UNIFESP_201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&#226;niaMara\Downloads\Acompanhamento_consumo_&#225;gua_UNIFESP_2015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&#226;niaMara\Downloads\Acompanhamento_consumo_&#225;gua_UNIFESP_2015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&#226;niaMara\Downloads\Acompanhamento_consumo_&#225;gua_UNIFESP_2015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&#226;niaMara\Documents\OR&#199;AMENTO%20ESTUDOS\REUNIAO%20GT%201407\RESUMO%20OR&#199;AMENTO%20AG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sz="1800" b="1" dirty="0" smtClean="0">
                <a:solidFill>
                  <a:schemeClr val="tx1"/>
                </a:solidFill>
              </a:rPr>
              <a:t>DOTAÇÃO ORÇAMENTÁRIA</a:t>
            </a:r>
            <a:r>
              <a:rPr lang="pt-BR" sz="1800" b="1" baseline="0" dirty="0" smtClean="0">
                <a:solidFill>
                  <a:schemeClr val="tx1"/>
                </a:solidFill>
              </a:rPr>
              <a:t> INICIAL</a:t>
            </a:r>
            <a:r>
              <a:rPr lang="pt-BR" sz="1800" b="1" dirty="0" smtClean="0">
                <a:solidFill>
                  <a:schemeClr val="tx1"/>
                </a:solidFill>
              </a:rPr>
              <a:t> x </a:t>
            </a:r>
            <a:r>
              <a:rPr lang="pt-BR" sz="1800" b="1" dirty="0">
                <a:solidFill>
                  <a:schemeClr val="tx1"/>
                </a:solidFill>
              </a:rPr>
              <a:t>CRÉDITOS SUPLEMENTARES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2343766598937399"/>
          <c:y val="7.7938984771875913E-2"/>
          <c:w val="0.74149404973459354"/>
          <c:h val="0.69177379059393862"/>
        </c:manualLayout>
      </c:layout>
      <c:lineChart>
        <c:grouping val="standard"/>
        <c:varyColors val="0"/>
        <c:ser>
          <c:idx val="0"/>
          <c:order val="0"/>
          <c:tx>
            <c:strRef>
              <c:f>Plan1!$B$11</c:f>
              <c:strCache>
                <c:ptCount val="1"/>
                <c:pt idx="0">
                  <c:v>CRÉDITOS SUPLEMENTARES</c:v>
                </c:pt>
              </c:strCache>
            </c:strRef>
          </c:tx>
          <c:spPr>
            <a:ln w="57150" cap="rnd" cmpd="sng" algn="ctr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trendline>
            <c:spPr>
              <a:ln w="9525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numRef>
              <c:f>Plan1!$A$12:$A$17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Plan1!$B$12:$B$17</c:f>
              <c:numCache>
                <c:formatCode>#,##0</c:formatCode>
                <c:ptCount val="6"/>
                <c:pt idx="0">
                  <c:v>8349999.9800000004</c:v>
                </c:pt>
                <c:pt idx="1">
                  <c:v>3523972.75</c:v>
                </c:pt>
                <c:pt idx="2">
                  <c:v>2911748.31</c:v>
                </c:pt>
                <c:pt idx="3">
                  <c:v>31110515.829999998</c:v>
                </c:pt>
                <c:pt idx="4">
                  <c:v>8000000</c:v>
                </c:pt>
                <c:pt idx="5">
                  <c:v>3300000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Plan1!$C$11</c:f>
              <c:strCache>
                <c:ptCount val="1"/>
                <c:pt idx="0">
                  <c:v>ORÇAMENTO</c:v>
                </c:pt>
              </c:strCache>
            </c:strRef>
          </c:tx>
          <c:spPr>
            <a:ln w="5715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trendline>
            <c:spPr>
              <a:ln w="9525" cap="rnd">
                <a:solidFill>
                  <a:schemeClr val="accent2"/>
                </a:solidFill>
              </a:ln>
              <a:effectLst/>
            </c:spPr>
            <c:trendlineType val="linear"/>
            <c:dispRSqr val="0"/>
            <c:dispEq val="0"/>
          </c:trendline>
          <c:cat>
            <c:numRef>
              <c:f>Plan1!$A$12:$A$17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Plan1!$C$12:$C$17</c:f>
              <c:numCache>
                <c:formatCode>#,##0.00</c:formatCode>
                <c:ptCount val="6"/>
                <c:pt idx="0">
                  <c:v>49513028.99999997</c:v>
                </c:pt>
                <c:pt idx="1">
                  <c:v>60396528</c:v>
                </c:pt>
                <c:pt idx="2">
                  <c:v>71312641</c:v>
                </c:pt>
                <c:pt idx="3">
                  <c:v>49071687</c:v>
                </c:pt>
                <c:pt idx="4">
                  <c:v>61629931</c:v>
                </c:pt>
                <c:pt idx="5">
                  <c:v>70039373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2857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268706600"/>
        <c:axId val="270864424"/>
      </c:lineChart>
      <c:catAx>
        <c:axId val="26870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0864424"/>
        <c:crosses val="autoZero"/>
        <c:auto val="1"/>
        <c:lblAlgn val="ctr"/>
        <c:lblOffset val="100"/>
        <c:noMultiLvlLbl val="0"/>
      </c:catAx>
      <c:valAx>
        <c:axId val="2708644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687066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pct25">
      <a:fgClr>
        <a:srgbClr val="4F81BD">
          <a:lumMod val="20000"/>
          <a:lumOff val="80000"/>
        </a:srgbClr>
      </a:fgClr>
      <a:bgClr>
        <a:sysClr val="window" lastClr="FFFFFF"/>
      </a:bgClr>
    </a:pattFill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1180811808118036E-2"/>
                  <c:y val="-0.1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980319803198029E-2"/>
                  <c:y val="-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054120541205413"/>
                  <c:y val="-0.222222222222222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238325281803543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'[Execução orçamentária dez 14 fechado.xlsx]Plan1'!$E$13:$H$13</c:f>
              <c:strCache>
                <c:ptCount val="4"/>
                <c:pt idx="0">
                  <c:v>Dotação total 2014</c:v>
                </c:pt>
                <c:pt idx="1">
                  <c:v>Loa 2015</c:v>
                </c:pt>
                <c:pt idx="2">
                  <c:v>Dotação  setembro</c:v>
                </c:pt>
                <c:pt idx="3">
                  <c:v>PLOA 2016</c:v>
                </c:pt>
              </c:strCache>
            </c:strRef>
          </c:cat>
          <c:val>
            <c:numRef>
              <c:f>'[Execução orçamentária dez 14 fechado.xlsx]Plan1'!$E$14:$H$14</c:f>
              <c:numCache>
                <c:formatCode>#,##0</c:formatCode>
                <c:ptCount val="4"/>
                <c:pt idx="0">
                  <c:v>80411606</c:v>
                </c:pt>
                <c:pt idx="1">
                  <c:v>64308623</c:v>
                </c:pt>
                <c:pt idx="2">
                  <c:v>46860864.230000012</c:v>
                </c:pt>
                <c:pt idx="3">
                  <c:v>70387819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1603480"/>
        <c:axId val="271603872"/>
        <c:axId val="0"/>
      </c:bar3DChart>
      <c:catAx>
        <c:axId val="27160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1603872"/>
        <c:crosses val="autoZero"/>
        <c:auto val="1"/>
        <c:lblAlgn val="ctr"/>
        <c:lblOffset val="100"/>
        <c:noMultiLvlLbl val="0"/>
      </c:catAx>
      <c:valAx>
        <c:axId val="27160387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71603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i="0" u="none"/>
              <a:t>Participação</a:t>
            </a:r>
            <a:r>
              <a:rPr lang="pt-BR" sz="1800" i="0" u="none" baseline="0"/>
              <a:t> por tipo de despesas no custo fixo</a:t>
            </a:r>
            <a:endParaRPr lang="pt-BR" sz="1800" i="0" u="none"/>
          </a:p>
        </c:rich>
      </c:tx>
      <c:layout>
        <c:manualLayout>
          <c:xMode val="edge"/>
          <c:yMode val="edge"/>
          <c:x val="0.17101407448196734"/>
          <c:y val="7.15828378445616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268617412922393"/>
          <c:y val="0.30955331261385444"/>
          <c:w val="0.77751184567275622"/>
          <c:h val="0.69044668738614556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'contratos ultimo'!$A$10</c:f>
              <c:strCache>
                <c:ptCount val="1"/>
                <c:pt idx="0">
                  <c:v>CONTRATOS DE SERVIÇOS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'contratos ultimo'!$B$9:$I$9</c:f>
              <c:strCache>
                <c:ptCount val="8"/>
                <c:pt idx="0">
                  <c:v>bx</c:v>
                </c:pt>
                <c:pt idx="1">
                  <c:v>dia</c:v>
                </c:pt>
                <c:pt idx="2">
                  <c:v>gua</c:v>
                </c:pt>
                <c:pt idx="3">
                  <c:v>sjc</c:v>
                </c:pt>
                <c:pt idx="4">
                  <c:v>osa</c:v>
                </c:pt>
                <c:pt idx="5">
                  <c:v>sp</c:v>
                </c:pt>
                <c:pt idx="6">
                  <c:v>rei</c:v>
                </c:pt>
                <c:pt idx="7">
                  <c:v>Intitucional</c:v>
                </c:pt>
              </c:strCache>
            </c:strRef>
          </c:cat>
          <c:val>
            <c:numRef>
              <c:f>'contratos ultimo'!$B$10:$I$10</c:f>
              <c:numCache>
                <c:formatCode>#,##0.00</c:formatCode>
                <c:ptCount val="8"/>
                <c:pt idx="0">
                  <c:v>91.806223603758482</c:v>
                </c:pt>
                <c:pt idx="1">
                  <c:v>84.46844722045752</c:v>
                </c:pt>
                <c:pt idx="2">
                  <c:v>58.820457179495541</c:v>
                </c:pt>
                <c:pt idx="3">
                  <c:v>86.741877973474104</c:v>
                </c:pt>
                <c:pt idx="4">
                  <c:v>87.690089692845319</c:v>
                </c:pt>
                <c:pt idx="5">
                  <c:v>64.675327187283202</c:v>
                </c:pt>
                <c:pt idx="6">
                  <c:v>88.90100801527565</c:v>
                </c:pt>
                <c:pt idx="7">
                  <c:v>87.061081276636131</c:v>
                </c:pt>
              </c:numCache>
            </c:numRef>
          </c:val>
        </c:ser>
        <c:ser>
          <c:idx val="1"/>
          <c:order val="1"/>
          <c:tx>
            <c:strRef>
              <c:f>'contratos ultimo'!$A$11</c:f>
              <c:strCache>
                <c:ptCount val="1"/>
                <c:pt idx="0">
                  <c:v>CONCESSIONÁRIAS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'contratos ultimo'!$B$9:$I$9</c:f>
              <c:strCache>
                <c:ptCount val="8"/>
                <c:pt idx="0">
                  <c:v>bx</c:v>
                </c:pt>
                <c:pt idx="1">
                  <c:v>dia</c:v>
                </c:pt>
                <c:pt idx="2">
                  <c:v>gua</c:v>
                </c:pt>
                <c:pt idx="3">
                  <c:v>sjc</c:v>
                </c:pt>
                <c:pt idx="4">
                  <c:v>osa</c:v>
                </c:pt>
                <c:pt idx="5">
                  <c:v>sp</c:v>
                </c:pt>
                <c:pt idx="6">
                  <c:v>rei</c:v>
                </c:pt>
                <c:pt idx="7">
                  <c:v>Intitucional</c:v>
                </c:pt>
              </c:strCache>
            </c:strRef>
          </c:cat>
          <c:val>
            <c:numRef>
              <c:f>'contratos ultimo'!$B$11:$I$11</c:f>
              <c:numCache>
                <c:formatCode>#,##0.00</c:formatCode>
                <c:ptCount val="8"/>
                <c:pt idx="0">
                  <c:v>3.7003054602157408</c:v>
                </c:pt>
                <c:pt idx="1">
                  <c:v>9.6564162079112315</c:v>
                </c:pt>
                <c:pt idx="2">
                  <c:v>6.6619042450606543</c:v>
                </c:pt>
                <c:pt idx="3">
                  <c:v>13.258122026525903</c:v>
                </c:pt>
                <c:pt idx="4">
                  <c:v>12.309910307154681</c:v>
                </c:pt>
                <c:pt idx="5">
                  <c:v>22.169840531512786</c:v>
                </c:pt>
                <c:pt idx="6">
                  <c:v>11.101489819933835</c:v>
                </c:pt>
              </c:numCache>
            </c:numRef>
          </c:val>
        </c:ser>
        <c:ser>
          <c:idx val="2"/>
          <c:order val="2"/>
          <c:tx>
            <c:strRef>
              <c:f>'contratos ultimo'!$A$12</c:f>
              <c:strCache>
                <c:ptCount val="1"/>
                <c:pt idx="0">
                  <c:v>LOCAÇÃO DE IMÓVEIS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2805280528052646E-2"/>
                  <c:y val="-6.576242469684678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1606160616061605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5203520352035202E-2"/>
                  <c:y val="-3.288121234842399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9603960396039604E-2"/>
                  <c:y val="-3.288121234842279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'contratos ultimo'!$B$9:$I$9</c:f>
              <c:strCache>
                <c:ptCount val="8"/>
                <c:pt idx="0">
                  <c:v>bx</c:v>
                </c:pt>
                <c:pt idx="1">
                  <c:v>dia</c:v>
                </c:pt>
                <c:pt idx="2">
                  <c:v>gua</c:v>
                </c:pt>
                <c:pt idx="3">
                  <c:v>sjc</c:v>
                </c:pt>
                <c:pt idx="4">
                  <c:v>osa</c:v>
                </c:pt>
                <c:pt idx="5">
                  <c:v>sp</c:v>
                </c:pt>
                <c:pt idx="6">
                  <c:v>rei</c:v>
                </c:pt>
                <c:pt idx="7">
                  <c:v>Intitucional</c:v>
                </c:pt>
              </c:strCache>
            </c:strRef>
          </c:cat>
          <c:val>
            <c:numRef>
              <c:f>'contratos ultimo'!$B$12:$I$12</c:f>
              <c:numCache>
                <c:formatCode>#,##0.00</c:formatCode>
                <c:ptCount val="8"/>
                <c:pt idx="0">
                  <c:v>4.4934709360257692</c:v>
                </c:pt>
                <c:pt idx="1">
                  <c:v>5.8751365716312449</c:v>
                </c:pt>
                <c:pt idx="2">
                  <c:v>34.517638575443797</c:v>
                </c:pt>
                <c:pt idx="3">
                  <c:v>0</c:v>
                </c:pt>
                <c:pt idx="4">
                  <c:v>0</c:v>
                </c:pt>
                <c:pt idx="5">
                  <c:v>13.154832281204015</c:v>
                </c:pt>
                <c:pt idx="7">
                  <c:v>12.938918723363857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68605440"/>
        <c:axId val="268608576"/>
        <c:axId val="0"/>
      </c:bar3DChart>
      <c:catAx>
        <c:axId val="268605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8608576"/>
        <c:crosses val="autoZero"/>
        <c:auto val="1"/>
        <c:lblAlgn val="ctr"/>
        <c:lblOffset val="100"/>
        <c:noMultiLvlLbl val="0"/>
      </c:catAx>
      <c:valAx>
        <c:axId val="268608576"/>
        <c:scaling>
          <c:orientation val="minMax"/>
        </c:scaling>
        <c:delete val="1"/>
        <c:axPos val="b"/>
        <c:numFmt formatCode="#,##0.00" sourceLinked="1"/>
        <c:majorTickMark val="none"/>
        <c:minorTickMark val="none"/>
        <c:tickLblPos val="nextTo"/>
        <c:crossAx val="26860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2149968306299259"/>
          <c:y val="0.19740828533933727"/>
          <c:w val="0.55418980985550148"/>
          <c:h val="4.61381807269380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CURVA DE PRINCIPAIS CONTRATOS</a:t>
            </a:r>
          </a:p>
        </c:rich>
      </c:tx>
      <c:layout>
        <c:manualLayout>
          <c:xMode val="edge"/>
          <c:yMode val="edge"/>
          <c:x val="0.68901144408362636"/>
          <c:y val="1.7835096974243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353352043009712"/>
          <c:y val="0.12929182316695179"/>
          <c:w val="0.86499541945248337"/>
          <c:h val="0.66587087493815711"/>
        </c:manualLayout>
      </c:layout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[Consolidação.xls]Folha1!$A$16:$A$26</c:f>
              <c:strCache>
                <c:ptCount val="11"/>
                <c:pt idx="0">
                  <c:v>Limpeza</c:v>
                </c:pt>
                <c:pt idx="1">
                  <c:v>Vigilância</c:v>
                </c:pt>
                <c:pt idx="2">
                  <c:v>Manutenção Predial</c:v>
                </c:pt>
                <c:pt idx="3">
                  <c:v>Controlador de Acesso</c:v>
                </c:pt>
                <c:pt idx="4">
                  <c:v>Limpeza Biotério</c:v>
                </c:pt>
                <c:pt idx="5">
                  <c:v>Motoristas</c:v>
                </c:pt>
                <c:pt idx="6">
                  <c:v>Informática</c:v>
                </c:pt>
                <c:pt idx="7">
                  <c:v>Bombeiros</c:v>
                </c:pt>
                <c:pt idx="8">
                  <c:v>Copeira</c:v>
                </c:pt>
                <c:pt idx="9">
                  <c:v>Recepcionista</c:v>
                </c:pt>
                <c:pt idx="10">
                  <c:v>Moto Frete</c:v>
                </c:pt>
              </c:strCache>
            </c:strRef>
          </c:cat>
          <c:val>
            <c:numRef>
              <c:f>[Consolidação.xls]Folha1!$B$16:$B$26</c:f>
              <c:numCache>
                <c:formatCode>#,##0.00</c:formatCode>
                <c:ptCount val="11"/>
                <c:pt idx="0">
                  <c:v>47.960284294537409</c:v>
                </c:pt>
                <c:pt idx="1">
                  <c:v>23.215417977359081</c:v>
                </c:pt>
                <c:pt idx="2">
                  <c:v>10.176812321897916</c:v>
                </c:pt>
                <c:pt idx="3">
                  <c:v>8.0702048400100956</c:v>
                </c:pt>
                <c:pt idx="4">
                  <c:v>4.0870156210344772</c:v>
                </c:pt>
                <c:pt idx="5">
                  <c:v>3.3335742504683816</c:v>
                </c:pt>
                <c:pt idx="6">
                  <c:v>1.0019552187537268</c:v>
                </c:pt>
                <c:pt idx="7">
                  <c:v>0.85679194666068681</c:v>
                </c:pt>
                <c:pt idx="8">
                  <c:v>0.77951555951763829</c:v>
                </c:pt>
                <c:pt idx="9">
                  <c:v>0.32837926192477912</c:v>
                </c:pt>
                <c:pt idx="10">
                  <c:v>0.19004870783581268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8607008"/>
        <c:axId val="268608968"/>
      </c:lineChart>
      <c:catAx>
        <c:axId val="268607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8608968"/>
        <c:crosses val="autoZero"/>
        <c:auto val="1"/>
        <c:lblAlgn val="ctr"/>
        <c:lblOffset val="100"/>
        <c:noMultiLvlLbl val="0"/>
      </c:catAx>
      <c:valAx>
        <c:axId val="2686089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2686070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64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b="1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[Consolidação.xls]Folha1!$A$1:$A$11</c:f>
              <c:strCache>
                <c:ptCount val="11"/>
                <c:pt idx="0">
                  <c:v>Vigilância</c:v>
                </c:pt>
                <c:pt idx="1">
                  <c:v>Limpeza</c:v>
                </c:pt>
                <c:pt idx="2">
                  <c:v>Manutenção Predial</c:v>
                </c:pt>
                <c:pt idx="3">
                  <c:v>Motoristas</c:v>
                </c:pt>
                <c:pt idx="4">
                  <c:v>Copeira</c:v>
                </c:pt>
                <c:pt idx="5">
                  <c:v>Controlador de Acesso</c:v>
                </c:pt>
                <c:pt idx="6">
                  <c:v>Limpeza Biotério</c:v>
                </c:pt>
                <c:pt idx="7">
                  <c:v>Bombeiros</c:v>
                </c:pt>
                <c:pt idx="8">
                  <c:v>Recepcionista</c:v>
                </c:pt>
                <c:pt idx="9">
                  <c:v>Moto Frete</c:v>
                </c:pt>
                <c:pt idx="10">
                  <c:v>Informática</c:v>
                </c:pt>
              </c:strCache>
            </c:strRef>
          </c:cat>
          <c:val>
            <c:numRef>
              <c:f>[Consolidação.xls]Folha1!$B$1:$B$11</c:f>
              <c:numCache>
                <c:formatCode>#,##0.00</c:formatCode>
                <c:ptCount val="11"/>
                <c:pt idx="0">
                  <c:v>23.215417977359081</c:v>
                </c:pt>
                <c:pt idx="1">
                  <c:v>47.960284294537409</c:v>
                </c:pt>
                <c:pt idx="2">
                  <c:v>10.176812321897916</c:v>
                </c:pt>
                <c:pt idx="3">
                  <c:v>3.3335742504683816</c:v>
                </c:pt>
                <c:pt idx="4">
                  <c:v>0.77951555951763829</c:v>
                </c:pt>
                <c:pt idx="5">
                  <c:v>8.0702048400100956</c:v>
                </c:pt>
                <c:pt idx="6">
                  <c:v>4.0870156210344772</c:v>
                </c:pt>
                <c:pt idx="7">
                  <c:v>0.85679194666068681</c:v>
                </c:pt>
                <c:pt idx="8">
                  <c:v>0.32837926192477912</c:v>
                </c:pt>
                <c:pt idx="9">
                  <c:v>0.19004870783581268</c:v>
                </c:pt>
                <c:pt idx="10">
                  <c:v>1.0019552187537268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Diadema</a:t>
            </a:r>
          </a:p>
          <a:p>
            <a:pPr>
              <a:defRPr/>
            </a:pPr>
            <a:r>
              <a:rPr lang="pt-BR"/>
              <a:t>Gráfico Comparativo </a:t>
            </a:r>
            <a:r>
              <a:rPr lang="pt-BR" b="1"/>
              <a:t>m³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2014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[Acompanhamento_consumo_água_UNIFESP_2015.xlsx]Diadema!$B$4:$B$15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[Acompanhamento_consumo_água_UNIFESP_2015.xlsx]Diadema!$C$4:$C$15</c:f>
              <c:numCache>
                <c:formatCode>#,##0</c:formatCode>
                <c:ptCount val="12"/>
                <c:pt idx="0">
                  <c:v>768</c:v>
                </c:pt>
                <c:pt idx="1">
                  <c:v>1023</c:v>
                </c:pt>
                <c:pt idx="2">
                  <c:v>861</c:v>
                </c:pt>
                <c:pt idx="3">
                  <c:v>1533</c:v>
                </c:pt>
                <c:pt idx="4">
                  <c:v>1573</c:v>
                </c:pt>
                <c:pt idx="5">
                  <c:v>1291</c:v>
                </c:pt>
                <c:pt idx="6">
                  <c:v>1094</c:v>
                </c:pt>
                <c:pt idx="7">
                  <c:v>1303</c:v>
                </c:pt>
                <c:pt idx="8">
                  <c:v>1365</c:v>
                </c:pt>
                <c:pt idx="9">
                  <c:v>1213</c:v>
                </c:pt>
                <c:pt idx="10">
                  <c:v>1497</c:v>
                </c:pt>
                <c:pt idx="11">
                  <c:v>867</c:v>
                </c:pt>
              </c:numCache>
            </c:numRef>
          </c:val>
        </c:ser>
        <c:ser>
          <c:idx val="1"/>
          <c:order val="1"/>
          <c:tx>
            <c:v>2015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[Acompanhamento_consumo_água_UNIFESP_2015.xlsx]Diadema!$C$17:$C$28</c:f>
              <c:numCache>
                <c:formatCode>General</c:formatCode>
                <c:ptCount val="12"/>
                <c:pt idx="0">
                  <c:v>580</c:v>
                </c:pt>
                <c:pt idx="1">
                  <c:v>778</c:v>
                </c:pt>
                <c:pt idx="2">
                  <c:v>586</c:v>
                </c:pt>
                <c:pt idx="3">
                  <c:v>591</c:v>
                </c:pt>
                <c:pt idx="4">
                  <c:v>814</c:v>
                </c:pt>
                <c:pt idx="5">
                  <c:v>672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8610928"/>
        <c:axId val="268611320"/>
      </c:barChart>
      <c:catAx>
        <c:axId val="268610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Meses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8611320"/>
        <c:crosses val="autoZero"/>
        <c:auto val="1"/>
        <c:lblAlgn val="ctr"/>
        <c:lblOffset val="100"/>
        <c:noMultiLvlLbl val="0"/>
      </c:catAx>
      <c:valAx>
        <c:axId val="26861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m³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8610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Santos</a:t>
            </a:r>
          </a:p>
          <a:p>
            <a:pPr>
              <a:defRPr/>
            </a:pPr>
            <a:r>
              <a:rPr lang="pt-BR"/>
              <a:t>Gráfico comparativo </a:t>
            </a:r>
            <a:r>
              <a:rPr lang="pt-BR" b="1"/>
              <a:t>m³</a:t>
            </a:r>
          </a:p>
        </c:rich>
      </c:tx>
      <c:layout>
        <c:manualLayout>
          <c:xMode val="edge"/>
          <c:yMode val="edge"/>
          <c:x val="0.2607777777777777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2014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'[Acompanhamento_consumo_água_UNIFESP_2015.xlsx]Baixada Santista'!$B$4:$B$15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'[Acompanhamento_consumo_água_UNIFESP_2015.xlsx]Baixada Santista'!$C$4:$C$15</c:f>
              <c:numCache>
                <c:formatCode>#,##0</c:formatCode>
                <c:ptCount val="12"/>
                <c:pt idx="0">
                  <c:v>1092</c:v>
                </c:pt>
                <c:pt idx="1">
                  <c:v>996</c:v>
                </c:pt>
                <c:pt idx="2">
                  <c:v>836</c:v>
                </c:pt>
                <c:pt idx="3">
                  <c:v>897</c:v>
                </c:pt>
                <c:pt idx="4">
                  <c:v>2104</c:v>
                </c:pt>
                <c:pt idx="5">
                  <c:v>2491</c:v>
                </c:pt>
                <c:pt idx="6">
                  <c:v>1653</c:v>
                </c:pt>
                <c:pt idx="7">
                  <c:v>1413</c:v>
                </c:pt>
                <c:pt idx="8">
                  <c:v>1470</c:v>
                </c:pt>
                <c:pt idx="9">
                  <c:v>1843</c:v>
                </c:pt>
                <c:pt idx="10">
                  <c:v>1476</c:v>
                </c:pt>
                <c:pt idx="11">
                  <c:v>1429</c:v>
                </c:pt>
              </c:numCache>
            </c:numRef>
          </c:val>
        </c:ser>
        <c:ser>
          <c:idx val="1"/>
          <c:order val="1"/>
          <c:tx>
            <c:v>2015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'[Acompanhamento_consumo_água_UNIFESP_2015.xlsx]Baixada Santista'!$C$17:$C$28</c:f>
              <c:numCache>
                <c:formatCode>General</c:formatCode>
                <c:ptCount val="12"/>
                <c:pt idx="0">
                  <c:v>794</c:v>
                </c:pt>
                <c:pt idx="1">
                  <c:v>359</c:v>
                </c:pt>
                <c:pt idx="2">
                  <c:v>454</c:v>
                </c:pt>
                <c:pt idx="3">
                  <c:v>906</c:v>
                </c:pt>
                <c:pt idx="4">
                  <c:v>919</c:v>
                </c:pt>
                <c:pt idx="5">
                  <c:v>1006</c:v>
                </c:pt>
                <c:pt idx="6">
                  <c:v>865</c:v>
                </c:pt>
                <c:pt idx="7">
                  <c:v>664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68612104"/>
        <c:axId val="189932056"/>
      </c:barChart>
      <c:catAx>
        <c:axId val="268612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Meses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9932056"/>
        <c:crosses val="autoZero"/>
        <c:auto val="1"/>
        <c:lblAlgn val="ctr"/>
        <c:lblOffset val="100"/>
        <c:noMultiLvlLbl val="0"/>
      </c:catAx>
      <c:valAx>
        <c:axId val="189932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m³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861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Guarulhos</a:t>
            </a:r>
          </a:p>
          <a:p>
            <a:pPr>
              <a:defRPr/>
            </a:pPr>
            <a:r>
              <a:rPr lang="pt-BR"/>
              <a:t>Gráfico Comparativo </a:t>
            </a:r>
            <a:r>
              <a:rPr lang="pt-BR" b="1"/>
              <a:t>m³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2014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[Acompanhamento_consumo_água_UNIFESP_2015.xlsx]Guarulhos!$B$4:$B$15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[Acompanhamento_consumo_água_UNIFESP_2015.xlsx]Guarulhos!$C$4:$C$15</c:f>
              <c:numCache>
                <c:formatCode>#,##0</c:formatCode>
                <c:ptCount val="12"/>
                <c:pt idx="0">
                  <c:v>608</c:v>
                </c:pt>
                <c:pt idx="1">
                  <c:v>1729</c:v>
                </c:pt>
                <c:pt idx="2">
                  <c:v>1042</c:v>
                </c:pt>
                <c:pt idx="3">
                  <c:v>1119</c:v>
                </c:pt>
                <c:pt idx="4">
                  <c:v>887</c:v>
                </c:pt>
                <c:pt idx="5">
                  <c:v>1466</c:v>
                </c:pt>
                <c:pt idx="6">
                  <c:v>1184</c:v>
                </c:pt>
                <c:pt idx="7">
                  <c:v>1092</c:v>
                </c:pt>
                <c:pt idx="8">
                  <c:v>1005</c:v>
                </c:pt>
                <c:pt idx="9">
                  <c:v>1061</c:v>
                </c:pt>
                <c:pt idx="10">
                  <c:v>1119</c:v>
                </c:pt>
                <c:pt idx="11">
                  <c:v>858</c:v>
                </c:pt>
              </c:numCache>
            </c:numRef>
          </c:val>
        </c:ser>
        <c:ser>
          <c:idx val="1"/>
          <c:order val="1"/>
          <c:tx>
            <c:v>2015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[Acompanhamento_consumo_água_UNIFESP_2015.xlsx]Guarulhos!$C$17:$C$28</c:f>
              <c:numCache>
                <c:formatCode>General</c:formatCode>
                <c:ptCount val="12"/>
                <c:pt idx="0">
                  <c:v>982</c:v>
                </c:pt>
                <c:pt idx="1">
                  <c:v>821</c:v>
                </c:pt>
                <c:pt idx="2">
                  <c:v>835</c:v>
                </c:pt>
                <c:pt idx="3">
                  <c:v>588</c:v>
                </c:pt>
                <c:pt idx="4">
                  <c:v>1143</c:v>
                </c:pt>
                <c:pt idx="5">
                  <c:v>701</c:v>
                </c:pt>
                <c:pt idx="6">
                  <c:v>444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933232"/>
        <c:axId val="271608184"/>
      </c:barChart>
      <c:catAx>
        <c:axId val="189933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Meses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1608184"/>
        <c:crosses val="autoZero"/>
        <c:auto val="1"/>
        <c:lblAlgn val="ctr"/>
        <c:lblOffset val="100"/>
        <c:noMultiLvlLbl val="0"/>
      </c:catAx>
      <c:valAx>
        <c:axId val="271608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m³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9933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Osasco</a:t>
            </a:r>
          </a:p>
          <a:p>
            <a:pPr>
              <a:defRPr/>
            </a:pPr>
            <a:r>
              <a:rPr lang="pt-BR"/>
              <a:t>Gráfico Comparativo </a:t>
            </a:r>
            <a:r>
              <a:rPr lang="pt-BR" b="1"/>
              <a:t>m³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2014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[Acompanhamento_consumo_água_UNIFESP_2015.xlsx]Osasco!$B$4:$B$15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[Acompanhamento_consumo_água_UNIFESP_2015.xlsx]Osasco!$C$4:$C$15</c:f>
              <c:numCache>
                <c:formatCode>#,##0</c:formatCode>
                <c:ptCount val="12"/>
                <c:pt idx="0">
                  <c:v>616</c:v>
                </c:pt>
                <c:pt idx="1">
                  <c:v>534</c:v>
                </c:pt>
                <c:pt idx="2">
                  <c:v>760</c:v>
                </c:pt>
                <c:pt idx="3">
                  <c:v>1203</c:v>
                </c:pt>
                <c:pt idx="4">
                  <c:v>831</c:v>
                </c:pt>
                <c:pt idx="5">
                  <c:v>999</c:v>
                </c:pt>
                <c:pt idx="6">
                  <c:v>897</c:v>
                </c:pt>
                <c:pt idx="7">
                  <c:v>750</c:v>
                </c:pt>
                <c:pt idx="8">
                  <c:v>979</c:v>
                </c:pt>
                <c:pt idx="9">
                  <c:v>893</c:v>
                </c:pt>
                <c:pt idx="10">
                  <c:v>724</c:v>
                </c:pt>
                <c:pt idx="11">
                  <c:v>792</c:v>
                </c:pt>
              </c:numCache>
            </c:numRef>
          </c:val>
        </c:ser>
        <c:ser>
          <c:idx val="1"/>
          <c:order val="1"/>
          <c:tx>
            <c:v>2015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[Acompanhamento_consumo_água_UNIFESP_2015.xlsx]Osasco!$C$17:$C$28</c:f>
              <c:numCache>
                <c:formatCode>General</c:formatCode>
                <c:ptCount val="12"/>
                <c:pt idx="0">
                  <c:v>561</c:v>
                </c:pt>
                <c:pt idx="1">
                  <c:v>578</c:v>
                </c:pt>
                <c:pt idx="2">
                  <c:v>331</c:v>
                </c:pt>
                <c:pt idx="3">
                  <c:v>417</c:v>
                </c:pt>
                <c:pt idx="4">
                  <c:v>391</c:v>
                </c:pt>
                <c:pt idx="5">
                  <c:v>373</c:v>
                </c:pt>
                <c:pt idx="6">
                  <c:v>404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1609360"/>
        <c:axId val="271606224"/>
      </c:barChart>
      <c:catAx>
        <c:axId val="271609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Meses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1606224"/>
        <c:crosses val="autoZero"/>
        <c:auto val="1"/>
        <c:lblAlgn val="ctr"/>
        <c:lblOffset val="100"/>
        <c:noMultiLvlLbl val="0"/>
      </c:catAx>
      <c:valAx>
        <c:axId val="271606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/>
                  <a:t>m³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1609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1495743466849249E-2"/>
                  <c:y val="0.1290629202096383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4394294191486931E-2"/>
                  <c:y val="-0.1044240606092078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2220381148008675E-2"/>
                  <c:y val="9.21965548171889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0626178249458033E-2"/>
                  <c:y val="-0.1003277977878245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2075453611776871E-2"/>
                  <c:y val="9.629281763857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3615428506219332E-3"/>
                  <c:y val="9.62928176385722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8575" cap="rnd">
                <a:solidFill>
                  <a:schemeClr val="accent2">
                    <a:lumMod val="60000"/>
                    <a:lumOff val="4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Plan1!$B$15:$H$15</c:f>
              <c:strCache>
                <c:ptCount val="7"/>
                <c:pt idx="0">
                  <c:v>FEV</c:v>
                </c:pt>
                <c:pt idx="1">
                  <c:v>MAR</c:v>
                </c:pt>
                <c:pt idx="2">
                  <c:v>ABR</c:v>
                </c:pt>
                <c:pt idx="3">
                  <c:v>MAIO</c:v>
                </c:pt>
                <c:pt idx="4">
                  <c:v>JUN</c:v>
                </c:pt>
                <c:pt idx="5">
                  <c:v>JUL</c:v>
                </c:pt>
                <c:pt idx="6">
                  <c:v>AGO</c:v>
                </c:pt>
              </c:strCache>
            </c:strRef>
          </c:cat>
          <c:val>
            <c:numRef>
              <c:f>Plan1!$B$16:$H$16</c:f>
              <c:numCache>
                <c:formatCode>#,##0</c:formatCode>
                <c:ptCount val="7"/>
                <c:pt idx="0">
                  <c:v>12646374.34</c:v>
                </c:pt>
                <c:pt idx="1">
                  <c:v>12018555</c:v>
                </c:pt>
                <c:pt idx="2">
                  <c:v>10868960.98</c:v>
                </c:pt>
                <c:pt idx="3">
                  <c:v>11412077.903030002</c:v>
                </c:pt>
                <c:pt idx="4">
                  <c:v>11412077.903030002</c:v>
                </c:pt>
                <c:pt idx="5">
                  <c:v>11974763.560000001</c:v>
                </c:pt>
                <c:pt idx="6">
                  <c:v>10037498.68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1609752"/>
        <c:axId val="271602696"/>
      </c:lineChart>
      <c:catAx>
        <c:axId val="271609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71602696"/>
        <c:crosses val="autoZero"/>
        <c:auto val="1"/>
        <c:lblAlgn val="ctr"/>
        <c:lblOffset val="100"/>
        <c:noMultiLvlLbl val="0"/>
      </c:catAx>
      <c:valAx>
        <c:axId val="27160269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71609752"/>
        <c:crosses val="autoZero"/>
        <c:crossBetween val="between"/>
      </c:valAx>
      <c:spPr>
        <a:noFill/>
        <a:ln>
          <a:solidFill>
            <a:schemeClr val="accent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8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05T00:08:02.717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4871F-533B-43C8-8E0B-29E140D7C2F4}" type="datetimeFigureOut">
              <a:rPr lang="pt-BR" smtClean="0"/>
              <a:pPr/>
              <a:t>09/09/2015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3804C-B138-48F3-AC4B-7CEA43B14E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70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E2280D-0932-4551-BF89-96B7EB824945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1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256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12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33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13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142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14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052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17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55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18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1720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19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4550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20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981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21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7240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22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9519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23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083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2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2979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24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5663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25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8666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26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9503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27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6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3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285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4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126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7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64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8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474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E2280D-0932-4551-BF89-96B7EB824945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9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684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10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693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936B1-67A6-4942-A176-F387B52A7C0E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11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34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Escritório Técnico de Apoio à Gestão e Assuntos Estratégicos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2D23-4A7A-4A69-9B56-94198ACE0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91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Escritório Técnico de Apoio à Gestão e Assuntos Estratégicos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2D23-4A7A-4A69-9B56-94198ACE0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11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Escritório Técnico de Apoio à Gestão e Assuntos Estratégicos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2D23-4A7A-4A69-9B56-94198ACE0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2939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6050" cy="146367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27/11/13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5FF3B0F-82A0-49F0-A3C1-972DFDE0A6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2936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Escritório Técnico de Apoio à Gestão e Assuntos Estratégicos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2D23-4A7A-4A69-9B56-94198ACE0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11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Escritório Técnico de Apoio à Gestão e Assuntos Estratégicos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2D23-4A7A-4A69-9B56-94198ACE0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90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27/11/13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Escritório Técnico de Apoio à Gestão e Assuntos Estratégicos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2D23-4A7A-4A69-9B56-94198ACE0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35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27/11/13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Escritório Técnico de Apoio à Gestão e Assuntos Estratégicos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2D23-4A7A-4A69-9B56-94198ACE0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11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27/11/13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Escritório Técnico de Apoio à Gestão e Assuntos Estratégicos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2D23-4A7A-4A69-9B56-94198ACE0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31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27/11/13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Escritório Técnico de Apoio à Gestão e Assuntos Estratégicos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2D23-4A7A-4A69-9B56-94198ACE0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59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27/11/13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Escritório Técnico de Apoio à Gestão e Assuntos Estratégicos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2D23-4A7A-4A69-9B56-94198ACE0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73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27/11/13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Escritório Técnico de Apoio à Gestão e Assuntos Estratégicos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2D23-4A7A-4A69-9B56-94198ACE0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61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27/11/13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Escritório Técnico de Apoio à Gestão e Assuntos Estratégicos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82D23-4A7A-4A69-9B56-94198ACE06D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70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omments" Target="../comments/comment1.x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07504" y="1112679"/>
            <a:ext cx="8928991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sz="2800" b="1" dirty="0" smtClean="0">
                <a:latin typeface="+mj-lt"/>
                <a:cs typeface="Times New Roman" panose="02020603050405020304" pitchFamily="18" charset="0"/>
              </a:rPr>
              <a:t>INFORMES – ORÇAMENTO </a:t>
            </a:r>
          </a:p>
          <a:p>
            <a:pPr algn="ctr"/>
            <a:endParaRPr lang="pt-BR" sz="2800" b="1" dirty="0" smtClean="0"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pt-BR" sz="2800" b="1" dirty="0" smtClean="0">
                <a:latin typeface="+mj-lt"/>
                <a:cs typeface="Times New Roman" panose="02020603050405020304" pitchFamily="18" charset="0"/>
              </a:rPr>
              <a:t>CONSELHO UNIVERSITÁRIO – SET/2015</a:t>
            </a:r>
            <a:endParaRPr lang="pt-BR" altLang="pt-BR" sz="2800" b="1" dirty="0">
              <a:solidFill>
                <a:srgbClr val="4F6228"/>
              </a:solidFill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076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471488"/>
            <a:ext cx="257333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2051720" y="5865207"/>
            <a:ext cx="5909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Escritório Técnico de Apoio à Gestão e Assuntos Estratégicos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53697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525344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835696" y="331788"/>
            <a:ext cx="7308304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/>
              <a:t>ESTRUTURANTES</a:t>
            </a:r>
            <a:endParaRPr lang="pt-BR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Espaço Reservado para Conteúdo 4"/>
          <p:cNvSpPr txBox="1">
            <a:spLocks/>
          </p:cNvSpPr>
          <p:nvPr/>
        </p:nvSpPr>
        <p:spPr>
          <a:xfrm>
            <a:off x="323528" y="1487148"/>
            <a:ext cx="8676456" cy="457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eriod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Modelo de Gestão compartilhada – participativo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eriod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Modelo de Rateio de recursos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eriod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Comissão Institucional de Orçamento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eriod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Câmaras Técnicas de gestão – temáticas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lphaLcPeriod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Comunicação/ conscientização: Audiências Públicas , Congregações abertas , informações nos conselhos (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Consu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CA, 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Coex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pt-B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etc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865027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90724" y="331788"/>
            <a:ext cx="7063519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/>
              <a:t>RESULTADOS - ESTRUTURANTES</a:t>
            </a:r>
            <a:endParaRPr lang="pt-BR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Espaço Reservado para Conteúdo 6"/>
          <p:cNvSpPr txBox="1">
            <a:spLocks/>
          </p:cNvSpPr>
          <p:nvPr/>
        </p:nvSpPr>
        <p:spPr>
          <a:xfrm>
            <a:off x="264683" y="1809687"/>
            <a:ext cx="8195749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400" dirty="0" smtClean="0"/>
          </a:p>
          <a:p>
            <a:r>
              <a:rPr lang="pt-BR" sz="2400" dirty="0" smtClean="0"/>
              <a:t>Melhoria e sistematização de fluxos e processos de trabalho</a:t>
            </a:r>
          </a:p>
          <a:p>
            <a:r>
              <a:rPr lang="pt-BR" sz="2400" dirty="0" smtClean="0"/>
              <a:t>Padronização de procedimentos</a:t>
            </a:r>
          </a:p>
          <a:p>
            <a:r>
              <a:rPr lang="pt-BR" sz="2400" dirty="0" smtClean="0"/>
              <a:t>Eficiência nas contratações</a:t>
            </a:r>
          </a:p>
          <a:p>
            <a:r>
              <a:rPr lang="pt-BR" sz="2400" dirty="0" smtClean="0"/>
              <a:t>Aprimoramento da fiscalização de contratos</a:t>
            </a:r>
          </a:p>
          <a:p>
            <a:r>
              <a:rPr lang="pt-BR" sz="2400" dirty="0" smtClean="0"/>
              <a:t>Controles ampliados – ampliação da segurança jurídica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8430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90724" y="331788"/>
            <a:ext cx="7063519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/>
              <a:t>CORRETIVOS</a:t>
            </a:r>
            <a:endParaRPr lang="pt-BR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Espaço Reservado para Conteúdo 4"/>
          <p:cNvSpPr txBox="1">
            <a:spLocks/>
          </p:cNvSpPr>
          <p:nvPr/>
        </p:nvSpPr>
        <p:spPr>
          <a:xfrm>
            <a:off x="107504" y="1557308"/>
            <a:ext cx="8712968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eriod"/>
            </a:pPr>
            <a:r>
              <a:rPr lang="pt-BR" sz="2400" dirty="0" smtClean="0"/>
              <a:t>Utilização de ferramentas de controle e acompanhamento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pt-BR" sz="2400" dirty="0" smtClean="0"/>
              <a:t>Ações propostas e discutidas em conjunto, em todos os campi, com aprovação nas congregações (embrião de orçamento participativo)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pt-BR" sz="2400" dirty="0" smtClean="0"/>
              <a:t>Estabelecimento de metas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pt-BR" sz="2400" dirty="0" smtClean="0"/>
              <a:t>Implantação e acompanhamento das ações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pt-BR" sz="2400" dirty="0" smtClean="0"/>
              <a:t>Decisão de distribuição do orçamento (liberação a liberação do limite)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pt-BR" sz="2400" dirty="0" smtClean="0"/>
              <a:t>Governança através do compartilhamento transparente das informações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pt-BR" dirty="0" smtClean="0"/>
          </a:p>
          <a:p>
            <a:pPr marL="0" indent="0">
              <a:buFont typeface="Arial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37564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90724" y="331788"/>
            <a:ext cx="7063519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/>
              <a:t>ESTRATÉGIAS PRINCIPAIS</a:t>
            </a:r>
            <a:endParaRPr lang="pt-BR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107504" y="1655699"/>
            <a:ext cx="8784976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/>
              <a:t>DIAGNÓSTICO – CURVA / ANÁLISE DE DADOS</a:t>
            </a:r>
          </a:p>
          <a:p>
            <a:r>
              <a:rPr lang="pt-BR" sz="2400" dirty="0" smtClean="0"/>
              <a:t>REVISÃO DE CONTRATOS</a:t>
            </a:r>
          </a:p>
          <a:p>
            <a:r>
              <a:rPr lang="pt-BR" sz="2400" dirty="0" smtClean="0"/>
              <a:t>NEGOCIAÇÕES DE LOCAÇÕES</a:t>
            </a:r>
          </a:p>
          <a:p>
            <a:r>
              <a:rPr lang="pt-BR" sz="2400" dirty="0" smtClean="0"/>
              <a:t>LICITAÇÕES – NOVOS MODELOS E PRODUTIVIDADE</a:t>
            </a:r>
          </a:p>
          <a:p>
            <a:r>
              <a:rPr lang="pt-BR" sz="2400" dirty="0" smtClean="0"/>
              <a:t>CONTROLE E ACOMPANHAMENTO DAS AÇÕES</a:t>
            </a:r>
          </a:p>
          <a:p>
            <a:r>
              <a:rPr lang="pt-BR" sz="2400" dirty="0" smtClean="0"/>
              <a:t>POLÍTICA DE RACIONALIZAÇÃO DE DIÁRIAS E PASSAGENS (BANCAS POR VIDEO CONFERÊNCIA, CAPACITAÇÃO EAD OU EM SÃO PAULO, ETC)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62080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824162" y="1047750"/>
            <a:ext cx="517683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7500" tIns="33750" rIns="67500" bIns="33750" anchor="ctr"/>
          <a:lstStyle/>
          <a:p>
            <a:pPr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endParaRPr lang="pt-BR" dirty="0">
              <a:solidFill>
                <a:schemeClr val="accent3">
                  <a:lumMod val="50000"/>
                </a:schemeClr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5659041"/>
            <a:ext cx="6858000" cy="360759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350"/>
          </a:p>
        </p:txBody>
      </p:sp>
      <p:sp>
        <p:nvSpPr>
          <p:cNvPr id="6" name="Rectangle 5"/>
          <p:cNvSpPr/>
          <p:nvPr/>
        </p:nvSpPr>
        <p:spPr>
          <a:xfrm>
            <a:off x="1143000" y="851297"/>
            <a:ext cx="6858000" cy="122635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35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143000" y="1858567"/>
            <a:ext cx="6858000" cy="10715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45" y="1138238"/>
            <a:ext cx="965597" cy="57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636044" y="1106091"/>
            <a:ext cx="517683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7500" tIns="33750" rIns="67500" bIns="33750" anchor="ctr"/>
          <a:lstStyle/>
          <a:p>
            <a:pPr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t-BR" sz="1500" b="1" dirty="0">
                <a:solidFill>
                  <a:schemeClr val="accent3">
                    <a:lumMod val="50000"/>
                  </a:schemeClr>
                </a:solidFill>
              </a:rPr>
              <a:t>CUSTO FIXO – CONTRATOS , CONCESSIONÁRIAS, LOCAÇÕES</a:t>
            </a: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  <p:extLst/>
          </p:nvPr>
        </p:nvGraphicFramePr>
        <p:xfrm>
          <a:off x="1143000" y="1710928"/>
          <a:ext cx="6777372" cy="394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58707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918218"/>
              </p:ext>
            </p:extLst>
          </p:nvPr>
        </p:nvGraphicFramePr>
        <p:xfrm>
          <a:off x="395536" y="260648"/>
          <a:ext cx="8280920" cy="5526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037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/>
          </p:nvPr>
        </p:nvGraphicFramePr>
        <p:xfrm>
          <a:off x="1385646" y="857250"/>
          <a:ext cx="6372708" cy="5002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39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90724" y="331788"/>
            <a:ext cx="7063519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dirty="0"/>
              <a:t>LIMPEZA</a:t>
            </a:r>
            <a:endParaRPr lang="pt-BR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Espaço Reservado para Conteúdo 4"/>
          <p:cNvSpPr txBox="1">
            <a:spLocks/>
          </p:cNvSpPr>
          <p:nvPr/>
        </p:nvSpPr>
        <p:spPr>
          <a:xfrm>
            <a:off x="32454" y="1700212"/>
            <a:ext cx="8716010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/>
              <a:t>DIAGNÓSTICO: CONTRATOS MAL DIMENSIONADOS</a:t>
            </a:r>
          </a:p>
          <a:p>
            <a:endParaRPr lang="pt-BR" sz="2400" dirty="0" smtClean="0"/>
          </a:p>
          <a:p>
            <a:r>
              <a:rPr lang="pt-BR" sz="2400" dirty="0" smtClean="0"/>
              <a:t>REVISÃO IMEDIATA DE CONTRATOS COM NOVO PADRÃO DE PRODUTIVIDADE. </a:t>
            </a:r>
          </a:p>
          <a:p>
            <a:endParaRPr lang="pt-BR" sz="2400" dirty="0" smtClean="0"/>
          </a:p>
          <a:p>
            <a:r>
              <a:rPr lang="pt-BR" sz="2400" dirty="0" smtClean="0"/>
              <a:t>ABERTURA DE NOVAS LICITAÇÕES . </a:t>
            </a:r>
          </a:p>
          <a:p>
            <a:endParaRPr lang="pt-BR" sz="2400" dirty="0" smtClean="0"/>
          </a:p>
          <a:p>
            <a:r>
              <a:rPr lang="pt-BR" sz="2400" dirty="0" smtClean="0"/>
              <a:t>PRODUTIVIDADE ESTÁ ASSOCIADA NÃO APENAS AO TIPO DE ÁREA, MAS À ROTINA, ATIVIDADE E FREQUÊNCIA.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668452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30455" y="2267398"/>
            <a:ext cx="91440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6473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6473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6473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6473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6473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6473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6473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6473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  <a:tab pos="6473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>
              <a:lnSpc>
                <a:spcPct val="150000"/>
              </a:lnSpc>
            </a:pPr>
            <a:r>
              <a:rPr lang="pt-BR" sz="2000" dirty="0"/>
              <a:t>Nos termos do </a:t>
            </a:r>
            <a:r>
              <a:rPr lang="pt-BR" dirty="0"/>
              <a:t>Art. 43 da Instrução Normativa SLTI/MPOG nº 02, de 30 de abril de 2008, “...os serviços serão contratados com base na Área Física a ser limpa, estabelecendo-se uma estimativa do custo por metro quadrado, observadas a peculiaridade, a produtividade, a periodicidade e a frequência de cada tipo de serviço e das condições do local objeto da contratação”. </a:t>
            </a:r>
            <a:r>
              <a:rPr lang="pt-BR" sz="3200" dirty="0"/>
              <a:t/>
            </a:r>
            <a:br>
              <a:rPr lang="pt-BR" sz="3200" dirty="0"/>
            </a:b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 (Títulos)"/>
            </a:endParaRPr>
          </a:p>
        </p:txBody>
      </p:sp>
    </p:spTree>
    <p:extLst>
      <p:ext uri="{BB962C8B-B14F-4D97-AF65-F5344CB8AC3E}">
        <p14:creationId xmlns:p14="http://schemas.microsoft.com/office/powerpoint/2010/main" val="3732676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90724" y="331788"/>
            <a:ext cx="7063519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/>
            <a:r>
              <a:rPr lang="pt-BR" sz="2400" b="1" dirty="0"/>
              <a:t>VIGILÂNCIA 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79512" y="1919605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1. </a:t>
            </a:r>
            <a:r>
              <a:rPr lang="pt-BR" sz="2400" dirty="0" err="1" smtClean="0"/>
              <a:t>Reconceituação</a:t>
            </a:r>
            <a:r>
              <a:rPr lang="pt-BR" sz="2400" dirty="0" smtClean="0"/>
              <a:t> do modelo – objetivo da prestação do serviço</a:t>
            </a:r>
          </a:p>
          <a:p>
            <a:endParaRPr lang="pt-BR" sz="2400" dirty="0" smtClean="0"/>
          </a:p>
          <a:p>
            <a:r>
              <a:rPr lang="pt-BR" sz="2400" dirty="0" smtClean="0"/>
              <a:t>2. Substituição de parte dos postos por controladores de acesso;</a:t>
            </a:r>
          </a:p>
          <a:p>
            <a:endParaRPr lang="pt-BR" sz="2400" dirty="0" smtClean="0"/>
          </a:p>
          <a:p>
            <a:r>
              <a:rPr lang="pt-BR" sz="2400" dirty="0" smtClean="0"/>
              <a:t>3. Revisão do modelo com utilização de rondas motorizadas.</a:t>
            </a:r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52640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90725" y="331788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04701" y="2852936"/>
            <a:ext cx="8964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/>
              <a:t>ORÇAMENTO IFES  - MATRIZ OCC</a:t>
            </a:r>
            <a:endParaRPr lang="pt-BR" sz="2400" b="1" dirty="0"/>
          </a:p>
        </p:txBody>
      </p:sp>
      <p:sp>
        <p:nvSpPr>
          <p:cNvPr id="5" name="Retângulo 4"/>
          <p:cNvSpPr/>
          <p:nvPr/>
        </p:nvSpPr>
        <p:spPr>
          <a:xfrm>
            <a:off x="2915816" y="560220"/>
            <a:ext cx="5112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INTRODUÇÃO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961219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90724" y="331788"/>
            <a:ext cx="7063519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/>
              <a:t>ÁGUA</a:t>
            </a:r>
            <a:endParaRPr lang="pt-BR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Espaço Reservado para Conteúdo 4"/>
          <p:cNvSpPr txBox="1">
            <a:spLocks/>
          </p:cNvSpPr>
          <p:nvPr/>
        </p:nvSpPr>
        <p:spPr>
          <a:xfrm>
            <a:off x="179512" y="1688600"/>
            <a:ext cx="8558336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/>
              <a:t>Campanhas para redução de consumo;</a:t>
            </a:r>
          </a:p>
          <a:p>
            <a:endParaRPr lang="pt-BR" sz="2400" dirty="0" smtClean="0"/>
          </a:p>
          <a:p>
            <a:r>
              <a:rPr lang="pt-BR" sz="2400" dirty="0" smtClean="0"/>
              <a:t>Revisão de instalações – identificação de vazamentos ;</a:t>
            </a:r>
          </a:p>
          <a:p>
            <a:endParaRPr lang="pt-BR" sz="2400" dirty="0" smtClean="0"/>
          </a:p>
          <a:p>
            <a:r>
              <a:rPr lang="pt-BR" sz="2400" dirty="0" smtClean="0"/>
              <a:t>Ações coordenadas de redução do uso de água – limpeza, uso de válvulas de descarga de 2 tempos, </a:t>
            </a:r>
            <a:r>
              <a:rPr lang="pt-BR" sz="2400" dirty="0" err="1" smtClean="0"/>
              <a:t>etc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30534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824162" y="1047750"/>
            <a:ext cx="517683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7500" tIns="33750" rIns="67500" bIns="33750" anchor="ctr"/>
          <a:lstStyle/>
          <a:p>
            <a:pPr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endParaRPr lang="pt-BR" dirty="0">
              <a:solidFill>
                <a:schemeClr val="accent3">
                  <a:lumMod val="50000"/>
                </a:schemeClr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5659041"/>
            <a:ext cx="6858000" cy="36075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35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851297"/>
            <a:ext cx="6858000" cy="12263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35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636044" y="1106091"/>
            <a:ext cx="5176838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7500" tIns="33750" rIns="67500" bIns="33750" anchor="ctr"/>
          <a:lstStyle/>
          <a:p>
            <a:pPr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endParaRPr lang="pt-BR" sz="15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/>
          </p:nvPr>
        </p:nvGraphicFramePr>
        <p:xfrm>
          <a:off x="4820786" y="1135856"/>
          <a:ext cx="3429000" cy="2064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/>
          </p:nvPr>
        </p:nvGraphicFramePr>
        <p:xfrm>
          <a:off x="827485" y="1135856"/>
          <a:ext cx="3429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Gráfico 12"/>
          <p:cNvGraphicFramePr>
            <a:graphicFrameLocks/>
          </p:cNvGraphicFramePr>
          <p:nvPr>
            <p:extLst/>
          </p:nvPr>
        </p:nvGraphicFramePr>
        <p:xfrm>
          <a:off x="828474" y="3163491"/>
          <a:ext cx="3261947" cy="1832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/>
          </p:nvPr>
        </p:nvGraphicFramePr>
        <p:xfrm>
          <a:off x="4861157" y="3041278"/>
          <a:ext cx="3429000" cy="2064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096037" y="5184551"/>
            <a:ext cx="4916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REDUÇÃO MÉDIA DE 50% DE CONSUMO</a:t>
            </a:r>
          </a:p>
        </p:txBody>
      </p:sp>
    </p:spTree>
    <p:extLst>
      <p:ext uri="{BB962C8B-B14F-4D97-AF65-F5344CB8AC3E}">
        <p14:creationId xmlns:p14="http://schemas.microsoft.com/office/powerpoint/2010/main" val="29887444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90724" y="331788"/>
            <a:ext cx="7063519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/>
              <a:t>RESUMO GERAL</a:t>
            </a:r>
            <a:endParaRPr lang="pt-BR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Espaço Reservado para Conteúdo 8"/>
          <p:cNvSpPr txBox="1">
            <a:spLocks/>
          </p:cNvSpPr>
          <p:nvPr/>
        </p:nvSpPr>
        <p:spPr>
          <a:xfrm>
            <a:off x="107504" y="1608137"/>
            <a:ext cx="91344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/>
              <a:t>81 ações de redução cadastradas / propostas pelas unidades</a:t>
            </a:r>
          </a:p>
          <a:p>
            <a:endParaRPr lang="pt-BR" sz="2400" dirty="0" smtClean="0"/>
          </a:p>
          <a:p>
            <a:r>
              <a:rPr lang="pt-BR" sz="2400" dirty="0" smtClean="0"/>
              <a:t>34 diferentes itens (limpeza, vigilância, impressão, água, luz, transportes, </a:t>
            </a:r>
            <a:r>
              <a:rPr lang="pt-BR" sz="2400" dirty="0" err="1" smtClean="0"/>
              <a:t>etc</a:t>
            </a:r>
            <a:r>
              <a:rPr lang="pt-BR" sz="2400" dirty="0" smtClean="0"/>
              <a:t>)</a:t>
            </a:r>
          </a:p>
          <a:p>
            <a:endParaRPr lang="pt-BR" sz="2400" dirty="0" smtClean="0"/>
          </a:p>
          <a:p>
            <a:r>
              <a:rPr lang="pt-BR" sz="2400" dirty="0" smtClean="0"/>
              <a:t>Economia no ano de R$ 15.778 milhões (ações cadastradas)</a:t>
            </a:r>
          </a:p>
          <a:p>
            <a:endParaRPr lang="pt-BR" sz="2400" dirty="0" smtClean="0"/>
          </a:p>
          <a:p>
            <a:r>
              <a:rPr lang="pt-BR" sz="2400" dirty="0" smtClean="0"/>
              <a:t>Ainda não apurado com outras economias (diárias e passagens,  estagiários, indiretos, como administrativos)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08281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90724" y="331788"/>
            <a:ext cx="7063519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/>
              <a:t>IMPACTO</a:t>
            </a:r>
            <a:endParaRPr lang="pt-BR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Espaço Reservado para Conteúdo 4"/>
          <p:cNvSpPr txBox="1">
            <a:spLocks/>
          </p:cNvSpPr>
          <p:nvPr/>
        </p:nvSpPr>
        <p:spPr>
          <a:xfrm>
            <a:off x="179512" y="1825625"/>
            <a:ext cx="8712968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400" b="1" dirty="0" smtClean="0"/>
          </a:p>
          <a:p>
            <a:r>
              <a:rPr lang="pt-BR" sz="2400" b="1" dirty="0" smtClean="0"/>
              <a:t>EM 2014 UNIFESP GASTOU 34 % A MAIS QUE SEU ORÇAMENTO APROVADO </a:t>
            </a:r>
          </a:p>
          <a:p>
            <a:endParaRPr lang="pt-BR" sz="2400" b="1" dirty="0" smtClean="0"/>
          </a:p>
          <a:p>
            <a:r>
              <a:rPr lang="pt-BR" sz="2400" b="1" dirty="0" smtClean="0"/>
              <a:t>COM A REDUÇÃO PREVISTA A UNIFESP GASTARÁ 3% A MENOS QUE SEU ORÇAMENTO AUTORIZADO</a:t>
            </a:r>
          </a:p>
          <a:p>
            <a:endParaRPr lang="pt-BR" dirty="0" smtClean="0"/>
          </a:p>
          <a:p>
            <a:pPr marL="0" indent="0">
              <a:buFont typeface="Arial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45796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90724" y="331788"/>
            <a:ext cx="7063519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EVOLUÇÃO DE VALORES EM ABERTO</a:t>
            </a:r>
            <a:endParaRPr lang="pt-BR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944130"/>
              </p:ext>
            </p:extLst>
          </p:nvPr>
        </p:nvGraphicFramePr>
        <p:xfrm>
          <a:off x="323527" y="1531938"/>
          <a:ext cx="8730715" cy="4659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666409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978935"/>
              </p:ext>
            </p:extLst>
          </p:nvPr>
        </p:nvGraphicFramePr>
        <p:xfrm>
          <a:off x="323528" y="1355725"/>
          <a:ext cx="8496944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574348" y="570984"/>
            <a:ext cx="3891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ANÁLISE DOTAÇÃO / EXECUÇÃO/ PLOA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25875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90724" y="331788"/>
            <a:ext cx="7063519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 smtClean="0"/>
              <a:t>CAPES</a:t>
            </a:r>
            <a:endParaRPr lang="pt-BR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Espaço Reservado para Conteúdo 4"/>
          <p:cNvSpPr txBox="1">
            <a:spLocks/>
          </p:cNvSpPr>
          <p:nvPr/>
        </p:nvSpPr>
        <p:spPr>
          <a:xfrm>
            <a:off x="688876" y="1454150"/>
            <a:ext cx="7766248" cy="449513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r>
              <a:rPr lang="pt-BR" sz="2800" dirty="0" smtClean="0"/>
              <a:t>CORTE DE 75%</a:t>
            </a:r>
            <a:endParaRPr lang="pt-BR" sz="2800" dirty="0" smtClean="0"/>
          </a:p>
          <a:p>
            <a:endParaRPr lang="pt-BR" sz="2400" dirty="0" smtClean="0"/>
          </a:p>
          <a:p>
            <a:endParaRPr lang="pt-BR" b="1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754117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90724" y="331788"/>
            <a:ext cx="7063519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/>
              <a:t>CONCLUSÕES</a:t>
            </a:r>
            <a:endParaRPr lang="pt-BR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Espaço Reservado para Conteúdo 4"/>
          <p:cNvSpPr txBox="1">
            <a:spLocks/>
          </p:cNvSpPr>
          <p:nvPr/>
        </p:nvSpPr>
        <p:spPr>
          <a:xfrm>
            <a:off x="688876" y="1454150"/>
            <a:ext cx="7766248" cy="449513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AutoNum type="arabicPeriod"/>
            </a:pPr>
            <a:r>
              <a:rPr lang="pt-BR" sz="2400" dirty="0" smtClean="0"/>
              <a:t>AS </a:t>
            </a:r>
            <a:r>
              <a:rPr lang="pt-BR" sz="2400" dirty="0" smtClean="0"/>
              <a:t>AÇÕES ESTRUTURANTES QUE JÁ VINHAM SENDO DESENVOLVIDAS NOS ANOS ANTERIORES DE APRIMORAMENTO DO CONTROLE , GESTÃO DE RISCO, MODELO COMPARTILHADO DE GESTÃO E GOVERNANÇA FORAM ESSENCIAIS PARA O SUCESSO DAS AÇÕES </a:t>
            </a:r>
            <a:endParaRPr lang="pt-BR" sz="2400" dirty="0" smtClean="0"/>
          </a:p>
          <a:p>
            <a:pPr marL="457200" indent="-457200" algn="ctr">
              <a:buAutoNum type="arabicPeriod"/>
            </a:pPr>
            <a:endParaRPr lang="pt-BR" sz="2400" dirty="0" smtClean="0"/>
          </a:p>
          <a:p>
            <a:pPr marL="457200" indent="-457200" algn="ctr">
              <a:buAutoNum type="arabicPeriod"/>
            </a:pPr>
            <a:r>
              <a:rPr lang="pt-BR" sz="2400" dirty="0" smtClean="0"/>
              <a:t>OS RECURSOS DESTINADOS À EDUCAÇÃO SUPERIOR FEDERAL É INSUFICIENTE PARA ATENDER AS DEMANDAS, SENDO A LOA 2015 INFERIOR EM 25% A VARIAÇÃO INFLACIONÁRIA + CRESCIMENTO DO SISTEMA. SITUAÇÃO QUE SE AGRAVA NA PROPOSTA ORÇAMENTÁRIA 2016(PLOA) </a:t>
            </a:r>
            <a:endParaRPr lang="pt-BR" sz="2400" dirty="0" smtClean="0"/>
          </a:p>
          <a:p>
            <a:pPr marL="0" indent="0" algn="ctr"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b="1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175320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90725" y="331788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</a:rPr>
              <a:t>Defasagem Acumulada, entre: </a:t>
            </a:r>
            <a:r>
              <a:rPr lang="pt-BR" sz="2000" b="1" dirty="0" err="1">
                <a:solidFill>
                  <a:schemeClr val="accent3">
                    <a:lumMod val="50000"/>
                  </a:schemeClr>
                </a:solidFill>
              </a:rPr>
              <a:t>TAEq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</a:rPr>
              <a:t> em relação aos valores da Matriz de OCC, UBC e IPCA:</a:t>
            </a:r>
            <a:br>
              <a:rPr lang="pt-BR" sz="20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pt-B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9" name="Group 67"/>
          <p:cNvGraphicFramePr>
            <a:graphicFrameLocks/>
          </p:cNvGraphicFramePr>
          <p:nvPr>
            <p:extLst/>
          </p:nvPr>
        </p:nvGraphicFramePr>
        <p:xfrm>
          <a:off x="1783556" y="1355725"/>
          <a:ext cx="5576887" cy="3962401"/>
        </p:xfrm>
        <a:graphic>
          <a:graphicData uri="http://schemas.openxmlformats.org/drawingml/2006/table">
            <a:tbl>
              <a:tblPr/>
              <a:tblGrid>
                <a:gridCol w="231762"/>
                <a:gridCol w="1260405"/>
                <a:gridCol w="1261992"/>
                <a:gridCol w="1261993"/>
                <a:gridCol w="1352475"/>
                <a:gridCol w="208260"/>
              </a:tblGrid>
              <a:tr h="247008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060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889000" marR="0" lvl="1" indent="-439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Matriz OCC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0" marR="91430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72,20%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0" marR="9143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008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447675" marR="0" lvl="0" indent="-447675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 </a:t>
                      </a:r>
                      <a:endParaRPr kumimoji="0" lang="pt-B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0" marR="9143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761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293813" marR="0" lvl="2" indent="-4032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IPCA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0" marR="91430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25,33%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0" marR="9143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761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1293813" marR="0" lvl="2" indent="-40322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Aluno equivalente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0" marR="91430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57,47%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0" marR="9143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3755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889000" marR="0" lvl="1" indent="-439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Taxa Global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Symbol" pitchFamily="18" charset="2"/>
                        </a:rPr>
                        <a:t> </a:t>
                      </a: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TAEq + IPCA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0" marR="91430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97,34%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0" marR="9143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008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0" marR="9143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032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889000" marR="0" lvl="1" indent="-439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  <a:cs typeface="Arial" charset="0"/>
                        </a:rPr>
                        <a:t>Defasagem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0" marR="9143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  <a:cs typeface="Arial" charset="0"/>
                        </a:rPr>
                        <a:t>-25,15%</a:t>
                      </a:r>
                    </a:p>
                  </a:txBody>
                  <a:tcPr marL="91430" marR="9143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008"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24" marB="45724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971600" y="5373216"/>
            <a:ext cx="77768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valor final para 2015 </a:t>
            </a:r>
            <a:r>
              <a:rPr lang="pt-B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ficou destinado a matriz de R</a:t>
            </a:r>
            <a:r>
              <a:rPr lang="pt-B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$ 2.996.000,00 equivalente a 6% abaixo do custo das IFES com os 16 itens básicos em 2013</a:t>
            </a:r>
            <a:r>
              <a:rPr lang="pt-B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27856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90725" y="331788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400" b="1" dirty="0">
                <a:solidFill>
                  <a:schemeClr val="accent3">
                    <a:lumMod val="50000"/>
                  </a:schemeClr>
                </a:solidFill>
              </a:rPr>
              <a:t>Recursos não </a:t>
            </a: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</a:rPr>
              <a:t>liberados IFES</a:t>
            </a:r>
            <a:endParaRPr lang="pt-B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" y="2636912"/>
            <a:ext cx="9082088" cy="1871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568086" y="4653136"/>
            <a:ext cx="44470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2000" b="1" kern="0" dirty="0">
                <a:solidFill>
                  <a:srgbClr val="002060"/>
                </a:solidFill>
              </a:rPr>
              <a:t>Recursos empenhados x Dotação Inicial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39124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1 - A marca unifesp cor transp PostScript copy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27000"/>
            <a:ext cx="1963738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107504" y="1496111"/>
          <a:ext cx="8923764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2" name="Título 5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143000"/>
          </a:xfrm>
        </p:spPr>
        <p:txBody>
          <a:bodyPr/>
          <a:lstStyle/>
          <a:p>
            <a:pPr algn="l"/>
            <a:r>
              <a:rPr lang="pt-BR" altLang="pt-BR" sz="2800" b="1" smtClean="0"/>
              <a:t>Orçamento de Custeio </a:t>
            </a:r>
            <a:br>
              <a:rPr lang="pt-BR" altLang="pt-BR" sz="2800" b="1" smtClean="0"/>
            </a:br>
            <a:r>
              <a:rPr lang="pt-BR" altLang="pt-BR" sz="2800" b="1" smtClean="0"/>
              <a:t>2009 - 2014</a:t>
            </a:r>
          </a:p>
        </p:txBody>
      </p:sp>
    </p:spTree>
    <p:extLst>
      <p:ext uri="{BB962C8B-B14F-4D97-AF65-F5344CB8AC3E}">
        <p14:creationId xmlns:p14="http://schemas.microsoft.com/office/powerpoint/2010/main" val="1768818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pt-BR" sz="2800" b="1" dirty="0" smtClean="0">
                <a:solidFill>
                  <a:schemeClr val="accent3">
                    <a:lumMod val="50000"/>
                  </a:schemeClr>
                </a:solidFill>
              </a:rPr>
              <a:t>Orçamento de Custeio – 2009 / 2014</a:t>
            </a:r>
            <a:endParaRPr lang="pt-B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3555" name="Picture 3" descr="1 - A marca unifesp cor transp PostScript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27000"/>
            <a:ext cx="1963738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556" name="Objeto 4"/>
          <p:cNvGraphicFramePr>
            <a:graphicFrameLocks noChangeAspect="1"/>
          </p:cNvGraphicFramePr>
          <p:nvPr/>
        </p:nvGraphicFramePr>
        <p:xfrm>
          <a:off x="0" y="2565400"/>
          <a:ext cx="9155113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Worksheet" r:id="rId4" imgW="6134189" imgH="1676610" progId="Excel.Sheet.12">
                  <p:embed/>
                </p:oleObj>
              </mc:Choice>
              <mc:Fallback>
                <p:oleObj name="Worksheet" r:id="rId4" imgW="6134189" imgH="167661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65400"/>
                        <a:ext cx="9155113" cy="250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79388" y="5229225"/>
            <a:ext cx="2447925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1050" dirty="0"/>
              <a:t>*Fonte </a:t>
            </a:r>
            <a:r>
              <a:rPr lang="pt-BR" sz="1050" dirty="0" err="1"/>
              <a:t>Siafi</a:t>
            </a:r>
            <a:r>
              <a:rPr lang="pt-BR" sz="1050" dirty="0"/>
              <a:t>  / DGO</a:t>
            </a:r>
          </a:p>
          <a:p>
            <a:pPr>
              <a:defRPr/>
            </a:pPr>
            <a:r>
              <a:rPr lang="pt-BR" sz="1050" dirty="0"/>
              <a:t>** Correção - IGPM</a:t>
            </a:r>
          </a:p>
        </p:txBody>
      </p:sp>
    </p:spTree>
    <p:extLst>
      <p:ext uri="{BB962C8B-B14F-4D97-AF65-F5344CB8AC3E}">
        <p14:creationId xmlns:p14="http://schemas.microsoft.com/office/powerpoint/2010/main" val="2915845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90725" y="331788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0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9756" y="2352675"/>
            <a:ext cx="89644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pt-BR" sz="2400" dirty="0"/>
              <a:t>Cenário Econômico/financeiro – Governo Federal / MEC;</a:t>
            </a:r>
          </a:p>
          <a:p>
            <a:pPr marL="514350" indent="-514350">
              <a:buAutoNum type="arabicPeriod"/>
            </a:pPr>
            <a:endParaRPr lang="pt-BR" sz="2400" dirty="0"/>
          </a:p>
          <a:p>
            <a:pPr marL="514350" indent="-514350" algn="just">
              <a:buAutoNum type="arabicPeriod"/>
            </a:pPr>
            <a:r>
              <a:rPr lang="pt-BR" sz="2400" dirty="0"/>
              <a:t>Necessidade de equilíbrio das contas – Historicamente a Unifesp “gasta” mais que recebe;</a:t>
            </a:r>
          </a:p>
          <a:p>
            <a:pPr marL="514350" indent="-514350" algn="just">
              <a:buAutoNum type="arabicPeriod"/>
            </a:pPr>
            <a:endParaRPr lang="pt-BR" sz="2400" dirty="0"/>
          </a:p>
          <a:p>
            <a:pPr marL="514350" indent="-514350" algn="just">
              <a:buAutoNum type="arabicPeriod"/>
            </a:pPr>
            <a:r>
              <a:rPr lang="pt-BR" sz="2400" dirty="0"/>
              <a:t>Modelo Organizacional – </a:t>
            </a:r>
            <a:r>
              <a:rPr lang="pt-BR" sz="2400" dirty="0" smtClean="0"/>
              <a:t>“descentralizado</a:t>
            </a:r>
            <a:r>
              <a:rPr lang="pt-BR" sz="2400" dirty="0"/>
              <a:t>” </a:t>
            </a:r>
          </a:p>
          <a:p>
            <a:pPr marL="514350" indent="-514350" algn="just">
              <a:buAutoNum type="arabicPeriod"/>
            </a:pPr>
            <a:endParaRPr lang="pt-BR" sz="2400" dirty="0"/>
          </a:p>
          <a:p>
            <a:pPr marL="514350" indent="-514350" algn="just">
              <a:buAutoNum type="arabicPeriod"/>
            </a:pPr>
            <a:r>
              <a:rPr lang="pt-BR" sz="2400" dirty="0"/>
              <a:t>Diversidade – características específicas de funcionamento </a:t>
            </a:r>
            <a:endParaRPr lang="pt-BR" sz="2400" dirty="0" smtClean="0"/>
          </a:p>
          <a:p>
            <a:pPr marL="514350" indent="-514350" algn="just">
              <a:buAutoNum type="arabicPeriod"/>
            </a:pPr>
            <a:endParaRPr lang="pt-BR" sz="2400" dirty="0"/>
          </a:p>
          <a:p>
            <a:pPr marL="514350" indent="-514350" algn="just">
              <a:buAutoNum type="arabicPeriod"/>
            </a:pPr>
            <a:r>
              <a:rPr lang="pt-BR" sz="2400" dirty="0" smtClean="0"/>
              <a:t>Aumento de receita – diminuição </a:t>
            </a:r>
            <a:r>
              <a:rPr lang="pt-BR" sz="2400" smtClean="0"/>
              <a:t>de despesas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2915816" y="560220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PRESSUPOSTOS </a:t>
            </a:r>
          </a:p>
        </p:txBody>
      </p:sp>
    </p:spTree>
    <p:extLst>
      <p:ext uri="{BB962C8B-B14F-4D97-AF65-F5344CB8AC3E}">
        <p14:creationId xmlns:p14="http://schemas.microsoft.com/office/powerpoint/2010/main" val="20630370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241550" y="254000"/>
            <a:ext cx="6902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t-BR" sz="2400" dirty="0">
              <a:solidFill>
                <a:schemeClr val="accent3">
                  <a:lumMod val="50000"/>
                </a:schemeClr>
              </a:solidFill>
              <a:latin typeface="Calibri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0" y="1335088"/>
            <a:ext cx="9144000" cy="14287"/>
          </a:xfrm>
          <a:prstGeom prst="line">
            <a:avLst/>
          </a:prstGeom>
          <a:ln>
            <a:solidFill>
              <a:srgbClr val="31492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51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74650"/>
            <a:ext cx="1287463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90724" y="331788"/>
            <a:ext cx="7063519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/>
              <a:t>AÇÕES</a:t>
            </a:r>
            <a:endParaRPr lang="pt-BR" sz="28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9394" y="2708920"/>
            <a:ext cx="8964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ESTRUTURANTES (MÉDIO/LONGO PRAZO)</a:t>
            </a:r>
          </a:p>
          <a:p>
            <a:pPr algn="ctr"/>
            <a:endParaRPr lang="pt-BR" sz="2400" dirty="0"/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CORRETIVOS - CRIAÇÃO DO GRUPO DE TRABALHO DE ACOMPANHAMENTO E CONTROLE </a:t>
            </a:r>
          </a:p>
        </p:txBody>
      </p:sp>
    </p:spTree>
    <p:extLst>
      <p:ext uri="{BB962C8B-B14F-4D97-AF65-F5344CB8AC3E}">
        <p14:creationId xmlns:p14="http://schemas.microsoft.com/office/powerpoint/2010/main" val="11171507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07504" y="3068960"/>
            <a:ext cx="8928991" cy="200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sz="2800" b="1" dirty="0" smtClean="0">
                <a:latin typeface="+mj-lt"/>
                <a:cs typeface="Times New Roman" panose="02020603050405020304" pitchFamily="18" charset="0"/>
              </a:rPr>
              <a:t>GRUPO DE TRABALHO PERMANENTE</a:t>
            </a:r>
          </a:p>
          <a:p>
            <a:pPr algn="ctr"/>
            <a:endParaRPr lang="pt-BR" sz="2800" b="1" dirty="0" smtClean="0"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pt-BR" sz="2800" b="1" dirty="0" smtClean="0">
                <a:latin typeface="+mj-lt"/>
                <a:cs typeface="Times New Roman" panose="02020603050405020304" pitchFamily="18" charset="0"/>
              </a:rPr>
              <a:t>Acompanhamento e Controle da Execução Orçamentária</a:t>
            </a:r>
            <a:endParaRPr lang="pt-BR" sz="2800" b="1" dirty="0">
              <a:latin typeface="+mj-lt"/>
              <a:cs typeface="Times New Roman" panose="02020603050405020304" pitchFamily="18" charset="0"/>
            </a:endParaRPr>
          </a:p>
          <a:p>
            <a:pPr algn="ctr" eaLnBrk="1" hangingPunct="1"/>
            <a:endParaRPr lang="pt-BR" altLang="pt-BR" sz="2800" b="1" dirty="0">
              <a:solidFill>
                <a:srgbClr val="4F6228"/>
              </a:solidFill>
              <a:latin typeface="+mj-lt"/>
              <a:ea typeface="MS PGothic" panose="020B0600070205080204" pitchFamily="34" charset="-128"/>
            </a:endParaRPr>
          </a:p>
          <a:p>
            <a:pPr algn="ctr" eaLnBrk="1" hangingPunct="1"/>
            <a:endParaRPr lang="pt-BR" altLang="pt-BR" sz="2800" b="1" dirty="0">
              <a:solidFill>
                <a:srgbClr val="4F6228"/>
              </a:solidFill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-7938"/>
            <a:ext cx="9144000" cy="163513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3076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471488"/>
            <a:ext cx="2573337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"/>
          <p:cNvSpPr/>
          <p:nvPr/>
        </p:nvSpPr>
        <p:spPr>
          <a:xfrm>
            <a:off x="0" y="6402388"/>
            <a:ext cx="9144000" cy="481012"/>
          </a:xfrm>
          <a:prstGeom prst="rect">
            <a:avLst/>
          </a:prstGeom>
          <a:solidFill>
            <a:srgbClr val="31492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0556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2662</TotalTime>
  <Words>811</Words>
  <Application>Microsoft Office PowerPoint</Application>
  <PresentationFormat>Apresentação na tela (4:3)</PresentationFormat>
  <Paragraphs>193</Paragraphs>
  <Slides>27</Slides>
  <Notes>23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7" baseType="lpstr">
      <vt:lpstr>Microsoft YaHei</vt:lpstr>
      <vt:lpstr>Arial</vt:lpstr>
      <vt:lpstr>Arial Narrow</vt:lpstr>
      <vt:lpstr>Calibri</vt:lpstr>
      <vt:lpstr>Calibri (Títulos)</vt:lpstr>
      <vt:lpstr>MS PGothic</vt:lpstr>
      <vt:lpstr>Symbol</vt:lpstr>
      <vt:lpstr>Times New Roman</vt:lpstr>
      <vt:lpstr>Tema do Office</vt:lpstr>
      <vt:lpstr>Worksheet</vt:lpstr>
      <vt:lpstr>Apresentação do PowerPoint</vt:lpstr>
      <vt:lpstr>Apresentação do PowerPoint</vt:lpstr>
      <vt:lpstr>Apresentação do PowerPoint</vt:lpstr>
      <vt:lpstr>Apresentação do PowerPoint</vt:lpstr>
      <vt:lpstr>Orçamento de Custeio  2009 - 2014</vt:lpstr>
      <vt:lpstr>Orçamento de Custeio – 2009 / 2014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RESTOS A PAGAR</dc:title>
  <dc:creator>Tânia Mara Francisco</dc:creator>
  <cp:lastModifiedBy>Tânia Mara Francisco</cp:lastModifiedBy>
  <cp:revision>168</cp:revision>
  <dcterms:created xsi:type="dcterms:W3CDTF">2013-11-12T23:37:28Z</dcterms:created>
  <dcterms:modified xsi:type="dcterms:W3CDTF">2015-09-09T12:20:06Z</dcterms:modified>
</cp:coreProperties>
</file>